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60" r:id="rId3"/>
    <p:sldId id="258" r:id="rId4"/>
    <p:sldId id="259" r:id="rId5"/>
    <p:sldId id="261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F0F3-9E5B-492C-8DAE-F4FDD857089F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000E-4186-4825-90CB-1654FAE1B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F0F3-9E5B-492C-8DAE-F4FDD857089F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000E-4186-4825-90CB-1654FAE1B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F0F3-9E5B-492C-8DAE-F4FDD857089F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000E-4186-4825-90CB-1654FAE1B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F0F3-9E5B-492C-8DAE-F4FDD857089F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000E-4186-4825-90CB-1654FAE1B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F0F3-9E5B-492C-8DAE-F4FDD857089F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000E-4186-4825-90CB-1654FAE1B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F0F3-9E5B-492C-8DAE-F4FDD857089F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000E-4186-4825-90CB-1654FAE1B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F0F3-9E5B-492C-8DAE-F4FDD857089F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000E-4186-4825-90CB-1654FAE1B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F0F3-9E5B-492C-8DAE-F4FDD857089F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000E-4186-4825-90CB-1654FAE1B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F0F3-9E5B-492C-8DAE-F4FDD857089F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000E-4186-4825-90CB-1654FAE1B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F0F3-9E5B-492C-8DAE-F4FDD857089F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000E-4186-4825-90CB-1654FAE1B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F0F3-9E5B-492C-8DAE-F4FDD857089F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000E-4186-4825-90CB-1654FAE1B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FF0F3-9E5B-492C-8DAE-F4FDD857089F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A000E-4186-4825-90CB-1654FAE1B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1470025"/>
          </a:xfrm>
        </p:spPr>
        <p:txBody>
          <a:bodyPr/>
          <a:lstStyle/>
          <a:p>
            <a:r>
              <a:rPr lang="ru-RU" dirty="0" smtClean="0"/>
              <a:t>Эффективный контракт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314590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План мероприятий ("дорожная карта") "Изменения в отраслях социальной сферы, направленные на повышение эффективности образования и науки" </a:t>
            </a:r>
          </a:p>
          <a:p>
            <a:endParaRPr lang="ru-RU" sz="2000" b="1" dirty="0" smtClean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УТВЕРЖДЕН распоряжением Правительства  Российской Федерации от 30 декабря 2012 г. N 2620-р</a:t>
            </a:r>
          </a:p>
          <a:p>
            <a:endParaRPr lang="ru-RU" sz="2000" b="1" dirty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В 2015-201</a:t>
            </a:r>
            <a:r>
              <a:rPr lang="en-US" sz="2000" b="1" dirty="0" smtClean="0">
                <a:solidFill>
                  <a:schemeClr val="tx1"/>
                </a:solidFill>
              </a:rPr>
              <a:t>7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гг</a:t>
            </a:r>
            <a:r>
              <a:rPr lang="ru-RU" sz="2000" b="1" dirty="0" smtClean="0">
                <a:solidFill>
                  <a:schemeClr val="tx1"/>
                </a:solidFill>
              </a:rPr>
              <a:t> запланировано внедрение эффективного контракта  в системе высшего образования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0000" lnSpcReduction="20000"/>
          </a:bodyPr>
          <a:lstStyle/>
          <a:p>
            <a:pPr algn="ctr" fontAlgn="base">
              <a:buNone/>
            </a:pPr>
            <a:r>
              <a:rPr lang="ru-RU" b="1" dirty="0"/>
              <a:t>Нормативная база эффективного контракта в сфере образования определена следующими правовыми документами:</a:t>
            </a:r>
          </a:p>
          <a:p>
            <a:pPr lvl="0" fontAlgn="base"/>
            <a:r>
              <a:rPr lang="ru-RU" dirty="0"/>
              <a:t>1.  Указом Президента РФ от 7 мая 2012 г. № 597 «О мероприятиях по реализации государственной социальной политики»;</a:t>
            </a:r>
          </a:p>
          <a:p>
            <a:pPr lvl="0" fontAlgn="base"/>
            <a:r>
              <a:rPr lang="ru-RU" dirty="0"/>
              <a:t>2. Государственной программой Российской Федерации «Развитие образования» на 2013-2020 годы, утвержденной распоряжением Правительства РФ  от 15.05.2013 г. № 792-р;</a:t>
            </a:r>
          </a:p>
          <a:p>
            <a:pPr lvl="0" fontAlgn="base"/>
            <a:r>
              <a:rPr lang="ru-RU" dirty="0"/>
              <a:t>3. Программой поэтапного совершенствования системы оплаты труда  в государственных (муниципальных) учреждениях на 2012 — 2018 годы,  утв.  распоряжением Правительства РФ от 26.11. 2012 г. № 2190-р;</a:t>
            </a:r>
          </a:p>
          <a:p>
            <a:pPr lvl="0" fontAlgn="base"/>
            <a:r>
              <a:rPr lang="ru-RU" dirty="0"/>
              <a:t>4.   Приказом Минтруда России №167н от 26 апреля 2013 г. «Об утверждении рекомендаций по оформлению трудовых отношений с работником государственного (муниципального) учреждения при введении эффективного контракта»;</a:t>
            </a:r>
          </a:p>
          <a:p>
            <a:pPr lvl="0" fontAlgn="base"/>
            <a:r>
              <a:rPr lang="ru-RU" dirty="0"/>
              <a:t>5.  Письмом </a:t>
            </a:r>
            <a:r>
              <a:rPr lang="ru-RU" dirty="0" err="1"/>
              <a:t>Минобрнауки</a:t>
            </a:r>
            <a:r>
              <a:rPr lang="ru-RU" dirty="0"/>
              <a:t> России от 12 сентября 2013 года № НТ-883/17 «О реализации части 11 статьи 108 Федерального закона от 29 декабря 2012 г. № 273-ФЗ «Об образовании в Российской Федерации»».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Официальный сайт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Эффективный контракт - это трудовой договор с работником, в котором </a:t>
            </a:r>
            <a:r>
              <a:rPr lang="ru-RU" b="1" u="sng" dirty="0" smtClean="0"/>
              <a:t>конкретизированы его должностные обязанности, условия оплаты труда, показатели и критерии оценки эффективности деятельности для назначения стимулирующих выплат </a:t>
            </a:r>
            <a:r>
              <a:rPr lang="ru-RU" b="1" dirty="0" smtClean="0"/>
              <a:t>в зависимости от результатов труда и качества оказываемых государственных (муниципальных) услуг, а также меры социальной поддержки.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algn="ctr" fontAlgn="base">
              <a:buNone/>
            </a:pPr>
            <a:r>
              <a:rPr lang="ru-RU" b="1" dirty="0"/>
              <a:t>В эффективном контракте должны быть уточнены и конкретизированы</a:t>
            </a:r>
            <a:r>
              <a:rPr lang="ru-RU" b="1" dirty="0" smtClean="0"/>
              <a:t>:</a:t>
            </a:r>
          </a:p>
          <a:p>
            <a:pPr algn="ctr" fontAlgn="base">
              <a:buNone/>
            </a:pPr>
            <a:endParaRPr lang="ru-RU" b="1" dirty="0"/>
          </a:p>
          <a:p>
            <a:pPr lvl="0" algn="just" fontAlgn="base"/>
            <a:r>
              <a:rPr lang="ru-RU" dirty="0"/>
              <a:t>1) трудовая функция;</a:t>
            </a:r>
          </a:p>
          <a:p>
            <a:pPr lvl="0" algn="just" fontAlgn="base"/>
            <a:r>
              <a:rPr lang="ru-RU" dirty="0" smtClean="0"/>
              <a:t>2)показатели </a:t>
            </a:r>
            <a:r>
              <a:rPr lang="ru-RU" dirty="0"/>
              <a:t>и критерии </a:t>
            </a:r>
            <a:r>
              <a:rPr lang="ru-RU" dirty="0" smtClean="0"/>
              <a:t>оценки эффективности </a:t>
            </a:r>
            <a:r>
              <a:rPr lang="ru-RU" dirty="0"/>
              <a:t>деятельности;</a:t>
            </a:r>
          </a:p>
          <a:p>
            <a:pPr lvl="0" algn="just" fontAlgn="base"/>
            <a:r>
              <a:rPr lang="ru-RU" dirty="0"/>
              <a:t>3) размер  и условия стимулирующих выплат,  определенные с учетом рекомендуемых показателей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259632" y="1556792"/>
            <a:ext cx="432048" cy="100811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987824" y="1196752"/>
            <a:ext cx="129614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Группы показателей заведующего кафедрой</a:t>
            </a: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3390091"/>
            <a:ext cx="7128792" cy="830997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/>
              <a:t>Степень выполнения критериев трудового договора </a:t>
            </a:r>
            <a:r>
              <a:rPr lang="ru-RU" sz="2400" b="1" dirty="0" smtClean="0"/>
              <a:t>(весовой </a:t>
            </a:r>
            <a:r>
              <a:rPr lang="ru-RU" sz="2400" b="1" dirty="0" err="1" smtClean="0"/>
              <a:t>коэф-т</a:t>
            </a:r>
            <a:r>
              <a:rPr lang="ru-RU" sz="2400" b="1" dirty="0" smtClean="0"/>
              <a:t> 30%)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56176" y="1196752"/>
            <a:ext cx="1296144" cy="8640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1196752"/>
            <a:ext cx="1296144" cy="8640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331640" y="5766355"/>
            <a:ext cx="6768752" cy="830997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/>
              <a:t>Показатель </a:t>
            </a:r>
            <a:r>
              <a:rPr lang="ru-RU" sz="2400" b="1" dirty="0" smtClean="0"/>
              <a:t>эффективности деятельности кафедры (весовой </a:t>
            </a:r>
            <a:r>
              <a:rPr lang="ru-RU" sz="2400" b="1" dirty="0" err="1" smtClean="0"/>
              <a:t>коэф-т</a:t>
            </a:r>
            <a:r>
              <a:rPr lang="ru-RU" sz="2400" b="1" dirty="0" smtClean="0"/>
              <a:t> 50%)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331640" y="4215278"/>
            <a:ext cx="7812360" cy="1569660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/>
              <a:t>Показатель </a:t>
            </a:r>
            <a:r>
              <a:rPr lang="ru-RU" sz="2400" b="1" dirty="0" smtClean="0"/>
              <a:t>эффективности образовательно-научной </a:t>
            </a:r>
            <a:r>
              <a:rPr lang="ru-RU" sz="2400" b="1" dirty="0" smtClean="0"/>
              <a:t>деятельности, учитывающий перевыполнение минимальных показателей трудового договора (</a:t>
            </a:r>
            <a:r>
              <a:rPr lang="ru-RU" sz="2400" b="1" dirty="0" smtClean="0"/>
              <a:t>весовой </a:t>
            </a:r>
            <a:r>
              <a:rPr lang="ru-RU" sz="2400" b="1" dirty="0" err="1" smtClean="0"/>
              <a:t>коэф-т</a:t>
            </a:r>
            <a:r>
              <a:rPr lang="ru-RU" sz="2400" b="1" dirty="0" smtClean="0"/>
              <a:t> 20%)</a:t>
            </a:r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331640" y="2598003"/>
            <a:ext cx="7128792" cy="83099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/>
              <a:t>Показатель эффективности деятельности зав. кафедрой</a:t>
            </a:r>
            <a:endParaRPr lang="ru-RU" sz="2400" b="1" dirty="0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403648" y="1196752"/>
          <a:ext cx="6181665" cy="1286247"/>
        </p:xfrm>
        <a:graphic>
          <a:graphicData uri="http://schemas.openxmlformats.org/presentationml/2006/ole">
            <p:oleObj spid="_x0000_s1025" name="Формула" r:id="rId3" imgW="3073320" imgH="62208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267744" y="2204864"/>
            <a:ext cx="432048" cy="100811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995936" y="1844824"/>
            <a:ext cx="129614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Группы показателей проф., доц., ст. </a:t>
            </a:r>
            <a:r>
              <a:rPr lang="ru-RU" dirty="0" err="1" smtClean="0"/>
              <a:t>препод</a:t>
            </a:r>
            <a:r>
              <a:rPr lang="ru-RU" dirty="0" smtClean="0"/>
              <a:t>., </a:t>
            </a:r>
            <a:r>
              <a:rPr lang="ru-RU" dirty="0" err="1" smtClean="0"/>
              <a:t>препод</a:t>
            </a:r>
            <a:r>
              <a:rPr lang="ru-RU" dirty="0" smtClean="0"/>
              <a:t>., </a:t>
            </a:r>
            <a:r>
              <a:rPr lang="ru-RU" dirty="0" err="1" smtClean="0"/>
              <a:t>ассист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4077072"/>
            <a:ext cx="7128792" cy="830997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/>
              <a:t>Степень выполнения критериев трудового договора</a:t>
            </a:r>
            <a:r>
              <a:rPr lang="ru-RU" sz="2400" b="1" dirty="0" smtClean="0"/>
              <a:t> (</a:t>
            </a:r>
            <a:r>
              <a:rPr lang="ru-RU" sz="2400" b="1" dirty="0" smtClean="0"/>
              <a:t>весовой </a:t>
            </a:r>
            <a:r>
              <a:rPr lang="ru-RU" sz="2400" b="1" dirty="0" err="1" smtClean="0"/>
              <a:t>коэф-т</a:t>
            </a:r>
            <a:r>
              <a:rPr lang="ru-RU" sz="2400" b="1" dirty="0" smtClean="0"/>
              <a:t> 25%)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80112" y="1844824"/>
            <a:ext cx="1296144" cy="8640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331640" y="4902259"/>
            <a:ext cx="7200800" cy="1938992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/>
              <a:t>Показатель </a:t>
            </a:r>
            <a:r>
              <a:rPr lang="ru-RU" sz="2400" b="1" dirty="0" smtClean="0"/>
              <a:t>эффективности образовательно-научной деятельности, учитывающий перевыполнение минимальных показателей трудового </a:t>
            </a:r>
            <a:r>
              <a:rPr lang="ru-RU" sz="2400" b="1" dirty="0" smtClean="0"/>
              <a:t>договора</a:t>
            </a:r>
            <a:endParaRPr lang="ru-RU" sz="2400" b="1" dirty="0" smtClean="0"/>
          </a:p>
          <a:p>
            <a:r>
              <a:rPr lang="ru-RU" sz="2400" b="1" dirty="0" smtClean="0"/>
              <a:t>(</a:t>
            </a:r>
            <a:r>
              <a:rPr lang="ru-RU" sz="2400" b="1" dirty="0" smtClean="0"/>
              <a:t>весовой </a:t>
            </a:r>
            <a:r>
              <a:rPr lang="ru-RU" sz="2400" b="1" dirty="0" err="1" smtClean="0"/>
              <a:t>коэф-т</a:t>
            </a:r>
            <a:r>
              <a:rPr lang="ru-RU" sz="2400" b="1" dirty="0" smtClean="0"/>
              <a:t> 75%)</a:t>
            </a:r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331640" y="3284984"/>
            <a:ext cx="7128792" cy="83099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/>
              <a:t>Показатель эффективности деятельности преподавателя</a:t>
            </a:r>
            <a:endParaRPr lang="ru-RU" sz="2400" b="1" dirty="0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2376264" y="1844824"/>
          <a:ext cx="4572000" cy="1285875"/>
        </p:xfrm>
        <a:graphic>
          <a:graphicData uri="http://schemas.openxmlformats.org/presentationml/2006/ole">
            <p:oleObj spid="_x0000_s18434" name="Формула" r:id="rId3" imgW="2273040" imgH="62208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475656" y="2060848"/>
            <a:ext cx="7565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Степень выполнения </a:t>
            </a:r>
            <a:r>
              <a:rPr lang="ru-RU" b="1" dirty="0" smtClean="0"/>
              <a:t>критериев </a:t>
            </a:r>
            <a:r>
              <a:rPr lang="ru-RU" b="1" dirty="0" smtClean="0"/>
              <a:t>трудового договора</a:t>
            </a: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671638" y="2054225"/>
          <a:ext cx="5645150" cy="865188"/>
        </p:xfrm>
        <a:graphic>
          <a:graphicData uri="http://schemas.openxmlformats.org/presentationml/2006/ole">
            <p:oleObj spid="_x0000_s21506" name="Формула" r:id="rId3" imgW="280656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69179" y="2348880"/>
            <a:ext cx="756592" cy="8640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944216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ru-RU" sz="3200" b="1" dirty="0" smtClean="0"/>
              <a:t>Показатель </a:t>
            </a:r>
            <a:r>
              <a:rPr lang="ru-RU" sz="3200" b="1" dirty="0" smtClean="0"/>
              <a:t>эффективности образовательно-научной деятельности, учитывающий перевыполнение минимальных показателей трудового </a:t>
            </a:r>
            <a:r>
              <a:rPr lang="ru-RU" sz="3200" b="1" dirty="0" smtClean="0"/>
              <a:t>договора</a:t>
            </a:r>
            <a:endParaRPr lang="ru-RU" sz="3200" b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269179" y="2276872"/>
          <a:ext cx="8623301" cy="1033462"/>
        </p:xfrm>
        <a:graphic>
          <a:graphicData uri="http://schemas.openxmlformats.org/presentationml/2006/ole">
            <p:oleObj spid="_x0000_s22531" name="Формула" r:id="rId3" imgW="3784320" imgH="457200" progId="Equation.3">
              <p:embed/>
            </p:oleObj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323528" y="4005064"/>
          <a:ext cx="520700" cy="544512"/>
        </p:xfrm>
        <a:graphic>
          <a:graphicData uri="http://schemas.openxmlformats.org/presentationml/2006/ole">
            <p:oleObj spid="_x0000_s22534" name="Формула" r:id="rId4" imgW="228600" imgH="24120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971600" y="4005064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- Значение </a:t>
            </a:r>
            <a:r>
              <a:rPr lang="ru-RU" sz="2800" b="1" dirty="0" smtClean="0"/>
              <a:t>показателя эффективности</a:t>
            </a:r>
            <a:endParaRPr lang="ru-RU" sz="2800" b="1" dirty="0"/>
          </a:p>
        </p:txBody>
      </p:sp>
      <p:graphicFrame>
        <p:nvGraphicFramePr>
          <p:cNvPr id="18" name="Object 3"/>
          <p:cNvGraphicFramePr>
            <a:graphicFrameLocks noChangeAspect="1"/>
          </p:cNvGraphicFramePr>
          <p:nvPr/>
        </p:nvGraphicFramePr>
        <p:xfrm>
          <a:off x="150813" y="5013325"/>
          <a:ext cx="868362" cy="544513"/>
        </p:xfrm>
        <a:graphic>
          <a:graphicData uri="http://schemas.openxmlformats.org/presentationml/2006/ole">
            <p:oleObj spid="_x0000_s22535" name="Формула" r:id="rId5" imgW="380880" imgH="24120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971600" y="5013176"/>
            <a:ext cx="7992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- Максимальное значение показателя </a:t>
            </a:r>
            <a:r>
              <a:rPr lang="ru-RU" sz="2800" b="1" dirty="0" smtClean="0"/>
              <a:t>эффективности среди </a:t>
            </a:r>
            <a:r>
              <a:rPr lang="ru-RU" sz="2800" b="1" dirty="0" smtClean="0"/>
              <a:t>работников факультета/института</a:t>
            </a:r>
            <a:endParaRPr lang="ru-RU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69179" y="2348880"/>
            <a:ext cx="756592" cy="8640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ru-RU" sz="3200" b="1" dirty="0" smtClean="0"/>
              <a:t>Показатель эффективности деятельности кафедры</a:t>
            </a:r>
            <a:endParaRPr lang="ru-RU" sz="3200" b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269179" y="2276872"/>
          <a:ext cx="8623301" cy="1033462"/>
        </p:xfrm>
        <a:graphic>
          <a:graphicData uri="http://schemas.openxmlformats.org/presentationml/2006/ole">
            <p:oleObj spid="_x0000_s23554" name="Формула" r:id="rId3" imgW="3784320" imgH="457200" progId="Equation.3">
              <p:embed/>
            </p:oleObj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323528" y="4005064"/>
          <a:ext cx="520700" cy="544512"/>
        </p:xfrm>
        <a:graphic>
          <a:graphicData uri="http://schemas.openxmlformats.org/presentationml/2006/ole">
            <p:oleObj spid="_x0000_s23555" name="Формула" r:id="rId4" imgW="228600" imgH="241200" progId="Equation.3">
              <p:embed/>
            </p:oleObj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150813" y="5013325"/>
          <a:ext cx="868362" cy="544513"/>
        </p:xfrm>
        <a:graphic>
          <a:graphicData uri="http://schemas.openxmlformats.org/presentationml/2006/ole">
            <p:oleObj spid="_x0000_s23556" name="Формула" r:id="rId5" imgW="380880" imgH="2412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71600" y="4005064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- Значение </a:t>
            </a:r>
            <a:r>
              <a:rPr lang="ru-RU" sz="2800" b="1" dirty="0" smtClean="0"/>
              <a:t>показателя эффективности</a:t>
            </a:r>
            <a:endParaRPr lang="ru-RU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971600" y="5013176"/>
            <a:ext cx="7992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- Максимальное значение показателя </a:t>
            </a:r>
            <a:r>
              <a:rPr lang="ru-RU" sz="2800" b="1" dirty="0" smtClean="0"/>
              <a:t>эффективности среди </a:t>
            </a:r>
            <a:r>
              <a:rPr lang="ru-RU" sz="2800" b="1" dirty="0" smtClean="0"/>
              <a:t>работников факультета/института</a:t>
            </a:r>
            <a:endParaRPr lang="ru-RU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273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Тема Office</vt:lpstr>
      <vt:lpstr>Формула</vt:lpstr>
      <vt:lpstr>Microsoft Equation 3.0</vt:lpstr>
      <vt:lpstr>Эффективный контракт</vt:lpstr>
      <vt:lpstr>Слайд 2</vt:lpstr>
      <vt:lpstr>Официальный сайт Минобрнауки России</vt:lpstr>
      <vt:lpstr>Слайд 4</vt:lpstr>
      <vt:lpstr>Группы показателей заведующего кафедрой</vt:lpstr>
      <vt:lpstr>Группы показателей проф., доц., ст. препод., препод., ассист.</vt:lpstr>
      <vt:lpstr>Степень выполнения критериев трудового договора</vt:lpstr>
      <vt:lpstr>Показатель эффективности образовательно-научной деятельности, учитывающий перевыполнение минимальных показателей трудового договора</vt:lpstr>
      <vt:lpstr>Показатель эффективности деятельности кафедры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Эффективный контракт</dc:title>
  <dc:creator>Alexander Schmidt</dc:creator>
  <cp:lastModifiedBy>Schmidt</cp:lastModifiedBy>
  <cp:revision>26</cp:revision>
  <dcterms:created xsi:type="dcterms:W3CDTF">2016-06-11T03:41:38Z</dcterms:created>
  <dcterms:modified xsi:type="dcterms:W3CDTF">2017-11-02T04:28:20Z</dcterms:modified>
</cp:coreProperties>
</file>